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5" r:id="rId4"/>
    <p:sldId id="269" r:id="rId5"/>
    <p:sldId id="264" r:id="rId6"/>
    <p:sldId id="263" r:id="rId7"/>
    <p:sldId id="260" r:id="rId8"/>
    <p:sldId id="262" r:id="rId9"/>
    <p:sldId id="270" r:id="rId10"/>
    <p:sldId id="261" r:id="rId11"/>
    <p:sldId id="265" r:id="rId12"/>
    <p:sldId id="266" r:id="rId13"/>
    <p:sldId id="267" r:id="rId14"/>
    <p:sldId id="268" r:id="rId15"/>
    <p:sldId id="271" r:id="rId16"/>
    <p:sldId id="276" r:id="rId17"/>
    <p:sldId id="274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80"/>
    <p:restoredTop sz="92105"/>
  </p:normalViewPr>
  <p:slideViewPr>
    <p:cSldViewPr snapToGrid="0">
      <p:cViewPr varScale="1">
        <p:scale>
          <a:sx n="79" d="100"/>
          <a:sy n="79" d="100"/>
        </p:scale>
        <p:origin x="240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FF046-EFBD-6449-936B-CCA6FD24EE23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FFA82-9CEF-9D48-BCF3-B84B6BE2A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4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reviewed 100s of papers – I guess it was useful, it’s 2 shy of 500 citations.</a:t>
            </a:r>
            <a:br>
              <a:rPr lang="en-US" dirty="0"/>
            </a:br>
            <a:r>
              <a:rPr lang="en-US" dirty="0"/>
              <a:t>No one has updated it yet.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FFA82-9CEF-9D48-BCF3-B84B6BE2AD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4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5C3E2-F0BB-FF90-4698-FD575DD6C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957DB-1A7F-C3AA-7764-6A68BABB1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34F90-FF65-AC6A-F803-DC4D25D72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181F-9E7C-1946-A81D-7A07621E2E2B}" type="datetimeFigureOut">
              <a:rPr lang="en-US" smtClean="0"/>
              <a:t>3/13/24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B6219-5F36-BB37-3E28-4B09C31ED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4359F-E958-F9C5-6BFF-B16ECF0C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84DD-F27E-0347-A471-4FBB47B35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15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8C51D-8EEA-4F36-7414-631A6142E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76C7B-694A-D984-2CF9-74EF57CB8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B5390-9280-94F1-C317-229B3BA31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181F-9E7C-1946-A81D-7A07621E2E2B}" type="datetimeFigureOut">
              <a:rPr lang="en-US" smtClean="0"/>
              <a:t>3/13/24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98950-A347-C3CD-3998-8D739374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8C2F9-2796-1CAB-D841-76902DD7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84DD-F27E-0347-A471-4FBB47B35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436935-088C-866F-B541-FEB72EECE6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29E44-87FD-3BFA-6E6C-99F05F044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0FEC2-E122-63B9-6F8C-A5B7A428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181F-9E7C-1946-A81D-7A07621E2E2B}" type="datetimeFigureOut">
              <a:rPr lang="en-US" smtClean="0"/>
              <a:t>3/13/24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82FC1-1E05-7762-D696-092D1A344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62C42-AF99-FD37-C797-5314B09C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84DD-F27E-0347-A471-4FBB47B35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4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E6997-B8E0-AC4C-CB65-D70E66D1F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26E63-C0C4-2AF9-E094-469DB5169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1BC6F-B2A9-7432-0AC4-2FB16E8C8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181F-9E7C-1946-A81D-7A07621E2E2B}" type="datetimeFigureOut">
              <a:rPr lang="en-US" smtClean="0"/>
              <a:t>3/13/24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3A4D7-04F1-6D59-DE5B-FD1F1FAB5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25E06-AEE6-E653-6E72-AE12829A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84DD-F27E-0347-A471-4FBB47B35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2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13143-1760-EE97-4643-D463EC0BD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08AC4-F081-AEC5-EF57-1BC28A886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7A0E1-AF1F-42B1-83B4-C49E82923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181F-9E7C-1946-A81D-7A07621E2E2B}" type="datetimeFigureOut">
              <a:rPr lang="en-US" smtClean="0"/>
              <a:t>3/13/24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9BB40-9FAD-DD42-B79F-5B2FBFD3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18811-B499-FDBD-DF52-6F66EB8B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84DD-F27E-0347-A471-4FBB47B35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4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EF20C-2F14-0E6F-2A98-AAFD65DB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54283-492F-894B-E580-6D5A7D280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E473FC-5F15-B966-F8E4-2A948ACF3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4650D-2734-7ED7-224F-7023A2732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181F-9E7C-1946-A81D-7A07621E2E2B}" type="datetimeFigureOut">
              <a:rPr lang="en-US" smtClean="0"/>
              <a:t>3/13/24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CC65A-2978-76B5-B9E9-F8708C646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BBDF9-8C7F-6EE9-8FEF-D94AA49F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84DD-F27E-0347-A471-4FBB47B35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D2AE3-95AF-F1F5-3DED-9144B1B0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262A6-8264-BFE6-0072-1CDF3E429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677C6-DD16-B161-F408-1B43CEAE5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A34266-2638-BD85-CAAC-CE90FD88F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7C3640-F8E6-CAC6-FE82-9B02E2FCC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081C4-4FFC-F70D-8547-8F2232AFD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181F-9E7C-1946-A81D-7A07621E2E2B}" type="datetimeFigureOut">
              <a:rPr lang="en-US" smtClean="0"/>
              <a:t>3/13/24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2A2800-3634-35F6-3D50-CB61A83D9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DB5EF6-29C5-DDA1-2601-03274000C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84DD-F27E-0347-A471-4FBB47B35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5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2BC7F-9867-D754-E312-9513D97BC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80670-EFF9-E49D-F4AC-A2818423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181F-9E7C-1946-A81D-7A07621E2E2B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EFBEE0-8362-80F8-6638-24299D1C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2A2EC-CE41-C0E4-2F87-DD3D63AA0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84DD-F27E-0347-A471-4FBB47B35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69AFF-5BEC-8D47-FE9D-A099BA9B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181F-9E7C-1946-A81D-7A07621E2E2B}" type="datetimeFigureOut">
              <a:rPr lang="en-US" smtClean="0"/>
              <a:t>3/13/24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B9AB6-0A5B-AB75-66F1-AF9D7116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FF64B-7E6B-CE41-A032-8A27269A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84DD-F27E-0347-A471-4FBB47B35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6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8331A-2988-DE8A-4D3D-C409BF0C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7D811-FBEB-F92B-3249-FC4C8F02D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FE7FE-FDBD-9427-71AC-76115415D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52F9C-13BE-0AF5-AF36-055FB1C5A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181F-9E7C-1946-A81D-7A07621E2E2B}" type="datetimeFigureOut">
              <a:rPr lang="en-US" smtClean="0"/>
              <a:t>3/13/24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8FF02-497F-740F-12A9-FFA47A143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A5AB0-355B-674E-C41D-6DB74541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84DD-F27E-0347-A471-4FBB47B35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7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A2C63-2F7D-15B0-B055-67C992EB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C7800-7857-D6EA-EFF3-E53EC8407D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0EDDF-C3E8-EF63-D70A-F29B0FA9E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F1C01-1F98-DA48-9B19-3EB081837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181F-9E7C-1946-A81D-7A07621E2E2B}" type="datetimeFigureOut">
              <a:rPr lang="en-US" smtClean="0"/>
              <a:t>3/13/24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9CE77-10E1-14D3-FA7C-6DA592A5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DA130-1CD7-507D-DB54-34A72DEB5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84DD-F27E-0347-A471-4FBB47B35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6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F766A-B024-0BF4-FF31-68F40FC0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6B11D-E92D-4D38-D3EE-798717359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98267-22E8-FB07-7548-D3B2163C7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07181F-9E7C-1946-A81D-7A07621E2E2B}" type="datetimeFigureOut">
              <a:rPr lang="en-US" smtClean="0"/>
              <a:t>3/13/24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E464E-0EB8-09CC-D115-DC48C9DCF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A00CA-C2DB-03E6-CC4A-B5372D626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C84DD-F27E-0347-A471-4FBB47B35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4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2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25.jpeg"/><Relationship Id="rId10" Type="http://schemas.openxmlformats.org/officeDocument/2006/relationships/image" Target="../media/image41.jpeg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forest fire in the background&#10;&#10;Description automatically generated">
            <a:extLst>
              <a:ext uri="{FF2B5EF4-FFF2-40B4-BE49-F238E27FC236}">
                <a16:creationId xmlns:a16="http://schemas.microsoft.com/office/drawing/2014/main" id="{7C994AC5-69C9-316D-24D8-7E6B293272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5E91B-F9BC-06A9-7138-CEF242FC2091}"/>
              </a:ext>
            </a:extLst>
          </p:cNvPr>
          <p:cNvSpPr txBox="1"/>
          <p:nvPr/>
        </p:nvSpPr>
        <p:spPr>
          <a:xfrm>
            <a:off x="276277" y="3090798"/>
            <a:ext cx="1147621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TRAILS, BLAZING:</a:t>
            </a:r>
          </a:p>
          <a:p>
            <a:r>
              <a:rPr lang="en-CA" sz="2800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HOW FIRE IN BOREAL SYSTEMS AFFECTS MAMMAL COMMUNITIES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927D73-B540-3BC7-E82F-88E516F5196E}"/>
              </a:ext>
            </a:extLst>
          </p:cNvPr>
          <p:cNvSpPr txBox="1"/>
          <p:nvPr/>
        </p:nvSpPr>
        <p:spPr>
          <a:xfrm>
            <a:off x="123289" y="6395053"/>
            <a:ext cx="2958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JASON T FISHER</a:t>
            </a:r>
          </a:p>
        </p:txBody>
      </p:sp>
      <p:pic>
        <p:nvPicPr>
          <p:cNvPr id="9" name="Picture 8" descr="A blue and orange logo&#10;&#10;Description automatically generated">
            <a:extLst>
              <a:ext uri="{FF2B5EF4-FFF2-40B4-BE49-F238E27FC236}">
                <a16:creationId xmlns:a16="http://schemas.microsoft.com/office/drawing/2014/main" id="{75DD1AB8-57B2-3217-505A-F234A8000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977" y="6153813"/>
            <a:ext cx="1972733" cy="573800"/>
          </a:xfrm>
          <a:prstGeom prst="rect">
            <a:avLst/>
          </a:prstGeom>
        </p:spPr>
      </p:pic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BC9FA271-F46C-6600-DC67-1051FE4B1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775" y="6008583"/>
            <a:ext cx="2415436" cy="7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83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8E7AC6F-96EC-F8DA-205B-39EEF57F00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1673424"/>
            <a:chExt cx="9144000" cy="51845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0C9B01-D659-DB76-7DB5-F7BEB603F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3424"/>
              <a:ext cx="9144000" cy="5184576"/>
            </a:xfrm>
            <a:prstGeom prst="rect">
              <a:avLst/>
            </a:prstGeom>
            <a:effectLst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394887-FB4A-3B88-CED9-6C77E6C1B55A}"/>
                </a:ext>
              </a:extLst>
            </p:cNvPr>
            <p:cNvSpPr txBox="1"/>
            <p:nvPr/>
          </p:nvSpPr>
          <p:spPr>
            <a:xfrm>
              <a:off x="5741301" y="6444044"/>
              <a:ext cx="3274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Illustration: JT Fisher &amp; </a:t>
              </a:r>
              <a:r>
                <a:rPr lang="en-US" i="1" dirty="0"/>
                <a:t>Jeff Dixon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C26586-A99B-F9E0-18F7-61A3BAD3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7217" y="2421178"/>
              <a:ext cx="494184" cy="4941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552972-735D-BEB6-4A9F-576A0431C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2400" y="2884686"/>
              <a:ext cx="390672" cy="3906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D3588E-4B18-84DB-F011-E2543F9FA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189" y="2406888"/>
              <a:ext cx="319100" cy="319100"/>
            </a:xfrm>
            <a:prstGeom prst="rect">
              <a:avLst/>
            </a:prstGeom>
          </p:spPr>
        </p:pic>
      </p:grpSp>
      <p:pic>
        <p:nvPicPr>
          <p:cNvPr id="10" name="Picture 9" descr="A fire on a black background&#10;&#10;Description automatically generated">
            <a:extLst>
              <a:ext uri="{FF2B5EF4-FFF2-40B4-BE49-F238E27FC236}">
                <a16:creationId xmlns:a16="http://schemas.microsoft.com/office/drawing/2014/main" id="{5B60F0F8-39CF-417F-DF54-70899FEBD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3" y="-186553"/>
            <a:ext cx="2870618" cy="150623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E082889-C2D4-D385-21A2-CD5EE7818AE8}"/>
              </a:ext>
            </a:extLst>
          </p:cNvPr>
          <p:cNvGrpSpPr/>
          <p:nvPr/>
        </p:nvGrpSpPr>
        <p:grpSpPr>
          <a:xfrm>
            <a:off x="269824" y="0"/>
            <a:ext cx="12019158" cy="6858000"/>
            <a:chOff x="269824" y="0"/>
            <a:chExt cx="12019158" cy="6858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2C816A-9F71-3380-D40A-EF84976E4A75}"/>
                </a:ext>
              </a:extLst>
            </p:cNvPr>
            <p:cNvSpPr txBox="1"/>
            <p:nvPr/>
          </p:nvSpPr>
          <p:spPr>
            <a:xfrm>
              <a:off x="269824" y="764499"/>
              <a:ext cx="5816347" cy="6034474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D893315-9FCF-06EF-7A5C-37274464EB2E}"/>
                </a:ext>
              </a:extLst>
            </p:cNvPr>
            <p:cNvSpPr/>
            <p:nvPr/>
          </p:nvSpPr>
          <p:spPr>
            <a:xfrm>
              <a:off x="6105831" y="0"/>
              <a:ext cx="618315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EVERY STRUCTURE AND SEED THAT REMAINS IN THIS STAGE…</a:t>
              </a:r>
            </a:p>
            <a:p>
              <a:pPr algn="ctr"/>
              <a:endParaRPr lang="en-US" sz="3200" dirty="0">
                <a:solidFill>
                  <a:schemeClr val="tx1"/>
                </a:solidFill>
                <a:latin typeface="Avenir Book" panose="02000503020000020003" pitchFamily="2" charset="0"/>
              </a:endParaRPr>
            </a:p>
            <a:p>
              <a:pPr algn="ctr"/>
              <a:r>
                <a:rPr lang="en-US" sz="32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DICTATES WHAT THE STAND WILL MAINTAIN OVER THE NEXT CENTURY(IES)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1735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A9175A-8A82-05E8-F437-065B525F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8" r="1978"/>
          <a:stretch/>
        </p:blipFill>
        <p:spPr>
          <a:xfrm>
            <a:off x="-1" y="8951"/>
            <a:ext cx="12192001" cy="6867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F6A559-D235-BF30-A4F8-7B10CDF5A602}"/>
              </a:ext>
            </a:extLst>
          </p:cNvPr>
          <p:cNvSpPr txBox="1"/>
          <p:nvPr/>
        </p:nvSpPr>
        <p:spPr>
          <a:xfrm>
            <a:off x="9095511" y="6572050"/>
            <a:ext cx="3096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WOODWELL CLIMATE RESEARCH CENTRE</a:t>
            </a:r>
          </a:p>
        </p:txBody>
      </p:sp>
      <p:pic>
        <p:nvPicPr>
          <p:cNvPr id="11" name="Picture 10" descr="A rabbit running in the snow&#10;&#10;Description automatically generated">
            <a:extLst>
              <a:ext uri="{FF2B5EF4-FFF2-40B4-BE49-F238E27FC236}">
                <a16:creationId xmlns:a16="http://schemas.microsoft.com/office/drawing/2014/main" id="{75ECCC47-AE0C-B972-D457-91979ABFF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7" t="26438" r="39105" b="16633"/>
          <a:stretch/>
        </p:blipFill>
        <p:spPr>
          <a:xfrm>
            <a:off x="7645504" y="5044179"/>
            <a:ext cx="1985774" cy="16746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FFC8DF-1C99-0AA6-7044-8C003BCEF973}"/>
              </a:ext>
            </a:extLst>
          </p:cNvPr>
          <p:cNvSpPr txBox="1"/>
          <p:nvPr/>
        </p:nvSpPr>
        <p:spPr>
          <a:xfrm>
            <a:off x="10108794" y="1416227"/>
            <a:ext cx="20832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STRUCTURE REMAINS DICTATES WHAT MAMMALS REMAIN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A7CDFC-193A-88DA-A138-547134B83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34" r="5534"/>
          <a:stretch/>
        </p:blipFill>
        <p:spPr>
          <a:xfrm>
            <a:off x="5882439" y="3904675"/>
            <a:ext cx="1985774" cy="16746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8CC99E-2956-BEA4-E27A-9F3FABA9BD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34" r="5534"/>
          <a:stretch/>
        </p:blipFill>
        <p:spPr>
          <a:xfrm>
            <a:off x="9665501" y="4302937"/>
            <a:ext cx="1985774" cy="16746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21" name="Picture 20" descr="A fox walking on a snowy log in the woods&#10;&#10;Description automatically generated">
            <a:extLst>
              <a:ext uri="{FF2B5EF4-FFF2-40B4-BE49-F238E27FC236}">
                <a16:creationId xmlns:a16="http://schemas.microsoft.com/office/drawing/2014/main" id="{90C0064B-8150-428B-3FE0-8495CAFF90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823" t="38282" r="7173" b="18652"/>
          <a:stretch/>
        </p:blipFill>
        <p:spPr>
          <a:xfrm>
            <a:off x="7931102" y="3067332"/>
            <a:ext cx="1763065" cy="1674687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3" name="Picture 22" descr="A deer in the woods&#10;&#10;Description automatically generated">
            <a:extLst>
              <a:ext uri="{FF2B5EF4-FFF2-40B4-BE49-F238E27FC236}">
                <a16:creationId xmlns:a16="http://schemas.microsoft.com/office/drawing/2014/main" id="{B6CFAD12-0D71-1DF3-5A14-5279042087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30" r="16246" b="18652"/>
          <a:stretch/>
        </p:blipFill>
        <p:spPr>
          <a:xfrm>
            <a:off x="631764" y="5071919"/>
            <a:ext cx="1653087" cy="1674687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A squirrel peeking out of a hole in a tree&#10;&#10;Description automatically generated">
            <a:extLst>
              <a:ext uri="{FF2B5EF4-FFF2-40B4-BE49-F238E27FC236}">
                <a16:creationId xmlns:a16="http://schemas.microsoft.com/office/drawing/2014/main" id="{B4307F5A-9CFA-B4B6-0E8A-4F46FF399D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21" r="27275" b="37664"/>
          <a:stretch/>
        </p:blipFill>
        <p:spPr>
          <a:xfrm>
            <a:off x="8349842" y="407213"/>
            <a:ext cx="1758952" cy="1674687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 descr="A moose and calf in the woods&#10;&#10;Description automatically generated">
            <a:extLst>
              <a:ext uri="{FF2B5EF4-FFF2-40B4-BE49-F238E27FC236}">
                <a16:creationId xmlns:a16="http://schemas.microsoft.com/office/drawing/2014/main" id="{8A7D369E-D5E7-7C04-3AD5-9D5484CC43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129" t="2917" b="5882"/>
          <a:stretch/>
        </p:blipFill>
        <p:spPr>
          <a:xfrm>
            <a:off x="2560722" y="4742018"/>
            <a:ext cx="2294607" cy="2015571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 descr="A wolf standing in the snow&#10;&#10;Description automatically generated">
            <a:extLst>
              <a:ext uri="{FF2B5EF4-FFF2-40B4-BE49-F238E27FC236}">
                <a16:creationId xmlns:a16="http://schemas.microsoft.com/office/drawing/2014/main" id="{B6814AB2-6D90-FEDE-73E0-29757AB4045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927" t="29733" r="3573" b="6199"/>
          <a:stretch/>
        </p:blipFill>
        <p:spPr>
          <a:xfrm>
            <a:off x="213695" y="2946673"/>
            <a:ext cx="2133332" cy="191600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1" name="Picture 30" descr="A moose in the woods&#10;&#10;Description automatically generated">
            <a:extLst>
              <a:ext uri="{FF2B5EF4-FFF2-40B4-BE49-F238E27FC236}">
                <a16:creationId xmlns:a16="http://schemas.microsoft.com/office/drawing/2014/main" id="{439ECBFF-0AE1-C2C4-D6CD-38E12CC2E29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917" t="2916" r="12178" b="6442"/>
          <a:stretch/>
        </p:blipFill>
        <p:spPr>
          <a:xfrm>
            <a:off x="4458209" y="358065"/>
            <a:ext cx="2668659" cy="259526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29430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A9175A-8A82-05E8-F437-065B525F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8" r="1978"/>
          <a:stretch/>
        </p:blipFill>
        <p:spPr>
          <a:xfrm>
            <a:off x="-1" y="8951"/>
            <a:ext cx="12192001" cy="6867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F6A559-D235-BF30-A4F8-7B10CDF5A602}"/>
              </a:ext>
            </a:extLst>
          </p:cNvPr>
          <p:cNvSpPr txBox="1"/>
          <p:nvPr/>
        </p:nvSpPr>
        <p:spPr>
          <a:xfrm>
            <a:off x="9095511" y="6572050"/>
            <a:ext cx="3096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WOODWELL CLIMATE RESEARCH CENTRE</a:t>
            </a:r>
          </a:p>
        </p:txBody>
      </p:sp>
      <p:pic>
        <p:nvPicPr>
          <p:cNvPr id="11" name="Picture 10" descr="A rabbit running in the snow&#10;&#10;Description automatically generated">
            <a:extLst>
              <a:ext uri="{FF2B5EF4-FFF2-40B4-BE49-F238E27FC236}">
                <a16:creationId xmlns:a16="http://schemas.microsoft.com/office/drawing/2014/main" id="{75ECCC47-AE0C-B972-D457-91979ABFF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7" t="26438" r="39105" b="16633"/>
          <a:stretch/>
        </p:blipFill>
        <p:spPr>
          <a:xfrm>
            <a:off x="7645504" y="5044179"/>
            <a:ext cx="1985774" cy="16746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FFC8DF-1C99-0AA6-7044-8C003BCEF973}"/>
              </a:ext>
            </a:extLst>
          </p:cNvPr>
          <p:cNvSpPr txBox="1"/>
          <p:nvPr/>
        </p:nvSpPr>
        <p:spPr>
          <a:xfrm>
            <a:off x="10108794" y="1416227"/>
            <a:ext cx="20832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STRUCTURE REMAINS DICTATES WHAT MAMMALS REMAIN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A7CDFC-193A-88DA-A138-547134B83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34" r="5534"/>
          <a:stretch/>
        </p:blipFill>
        <p:spPr>
          <a:xfrm>
            <a:off x="5882439" y="3904675"/>
            <a:ext cx="1985774" cy="16746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8CC99E-2956-BEA4-E27A-9F3FABA9BD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34" r="5534"/>
          <a:stretch/>
        </p:blipFill>
        <p:spPr>
          <a:xfrm>
            <a:off x="9665501" y="4302937"/>
            <a:ext cx="1985774" cy="16746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21" name="Picture 20" descr="A fox walking on a snowy log in the woods&#10;&#10;Description automatically generated">
            <a:extLst>
              <a:ext uri="{FF2B5EF4-FFF2-40B4-BE49-F238E27FC236}">
                <a16:creationId xmlns:a16="http://schemas.microsoft.com/office/drawing/2014/main" id="{90C0064B-8150-428B-3FE0-8495CAFF90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823" t="38282" r="7173" b="18652"/>
          <a:stretch/>
        </p:blipFill>
        <p:spPr>
          <a:xfrm>
            <a:off x="7931102" y="3067332"/>
            <a:ext cx="1763065" cy="1674687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3" name="Picture 22" descr="A deer in the woods&#10;&#10;Description automatically generated">
            <a:extLst>
              <a:ext uri="{FF2B5EF4-FFF2-40B4-BE49-F238E27FC236}">
                <a16:creationId xmlns:a16="http://schemas.microsoft.com/office/drawing/2014/main" id="{B6CFAD12-0D71-1DF3-5A14-5279042087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30" r="16246" b="18652"/>
          <a:stretch/>
        </p:blipFill>
        <p:spPr>
          <a:xfrm>
            <a:off x="631764" y="5071919"/>
            <a:ext cx="1653087" cy="1674687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A squirrel peeking out of a hole in a tree&#10;&#10;Description automatically generated">
            <a:extLst>
              <a:ext uri="{FF2B5EF4-FFF2-40B4-BE49-F238E27FC236}">
                <a16:creationId xmlns:a16="http://schemas.microsoft.com/office/drawing/2014/main" id="{B4307F5A-9CFA-B4B6-0E8A-4F46FF399D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21" r="27275" b="37664"/>
          <a:stretch/>
        </p:blipFill>
        <p:spPr>
          <a:xfrm>
            <a:off x="8349842" y="407213"/>
            <a:ext cx="1758952" cy="1674687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 descr="A moose and calf in the woods&#10;&#10;Description automatically generated">
            <a:extLst>
              <a:ext uri="{FF2B5EF4-FFF2-40B4-BE49-F238E27FC236}">
                <a16:creationId xmlns:a16="http://schemas.microsoft.com/office/drawing/2014/main" id="{8A7D369E-D5E7-7C04-3AD5-9D5484CC43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129" t="2917" b="5882"/>
          <a:stretch/>
        </p:blipFill>
        <p:spPr>
          <a:xfrm>
            <a:off x="2560722" y="4742018"/>
            <a:ext cx="2294607" cy="2015571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 descr="A wolf standing in the snow&#10;&#10;Description automatically generated">
            <a:extLst>
              <a:ext uri="{FF2B5EF4-FFF2-40B4-BE49-F238E27FC236}">
                <a16:creationId xmlns:a16="http://schemas.microsoft.com/office/drawing/2014/main" id="{B6814AB2-6D90-FEDE-73E0-29757AB4045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927" t="29733" r="3573" b="6199"/>
          <a:stretch/>
        </p:blipFill>
        <p:spPr>
          <a:xfrm>
            <a:off x="213695" y="2946673"/>
            <a:ext cx="2133332" cy="191600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70748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A9175A-8A82-05E8-F437-065B525F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8" r="1978"/>
          <a:stretch/>
        </p:blipFill>
        <p:spPr>
          <a:xfrm>
            <a:off x="-1" y="8951"/>
            <a:ext cx="12192001" cy="6867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F6A559-D235-BF30-A4F8-7B10CDF5A602}"/>
              </a:ext>
            </a:extLst>
          </p:cNvPr>
          <p:cNvSpPr txBox="1"/>
          <p:nvPr/>
        </p:nvSpPr>
        <p:spPr>
          <a:xfrm>
            <a:off x="9095511" y="6572050"/>
            <a:ext cx="3096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WOODWELL CLIMATE RESEARCH CENTRE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FFC8DF-1C99-0AA6-7044-8C003BCEF973}"/>
              </a:ext>
            </a:extLst>
          </p:cNvPr>
          <p:cNvSpPr txBox="1"/>
          <p:nvPr/>
        </p:nvSpPr>
        <p:spPr>
          <a:xfrm>
            <a:off x="10108794" y="1416227"/>
            <a:ext cx="20832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STRUCTURE REMAINS DICTATES WHAT MAMMALS REMAIN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8CC99E-2956-BEA4-E27A-9F3FABA9BD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4" r="5534"/>
          <a:stretch/>
        </p:blipFill>
        <p:spPr>
          <a:xfrm>
            <a:off x="9665501" y="4302937"/>
            <a:ext cx="1985774" cy="16746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21" name="Picture 20" descr="A fox walking on a snowy log in the woods&#10;&#10;Description automatically generated">
            <a:extLst>
              <a:ext uri="{FF2B5EF4-FFF2-40B4-BE49-F238E27FC236}">
                <a16:creationId xmlns:a16="http://schemas.microsoft.com/office/drawing/2014/main" id="{90C0064B-8150-428B-3FE0-8495CAFF90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23" t="38282" r="7173" b="18652"/>
          <a:stretch/>
        </p:blipFill>
        <p:spPr>
          <a:xfrm>
            <a:off x="7931102" y="3067332"/>
            <a:ext cx="1763065" cy="1674687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3" name="Picture 22" descr="A deer in the woods&#10;&#10;Description automatically generated">
            <a:extLst>
              <a:ext uri="{FF2B5EF4-FFF2-40B4-BE49-F238E27FC236}">
                <a16:creationId xmlns:a16="http://schemas.microsoft.com/office/drawing/2014/main" id="{B6CFAD12-0D71-1DF3-5A14-5279042087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30" r="16246" b="18652"/>
          <a:stretch/>
        </p:blipFill>
        <p:spPr>
          <a:xfrm>
            <a:off x="631764" y="5071919"/>
            <a:ext cx="1653087" cy="1674687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 descr="A moose and calf in the woods&#10;&#10;Description automatically generated">
            <a:extLst>
              <a:ext uri="{FF2B5EF4-FFF2-40B4-BE49-F238E27FC236}">
                <a16:creationId xmlns:a16="http://schemas.microsoft.com/office/drawing/2014/main" id="{8A7D369E-D5E7-7C04-3AD5-9D5484CC43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29" t="2917" b="5882"/>
          <a:stretch/>
        </p:blipFill>
        <p:spPr>
          <a:xfrm>
            <a:off x="2560722" y="4742018"/>
            <a:ext cx="2294607" cy="2015571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 descr="A wolf standing in the snow&#10;&#10;Description automatically generated">
            <a:extLst>
              <a:ext uri="{FF2B5EF4-FFF2-40B4-BE49-F238E27FC236}">
                <a16:creationId xmlns:a16="http://schemas.microsoft.com/office/drawing/2014/main" id="{B6814AB2-6D90-FEDE-73E0-29757AB404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927" t="29733" r="3573" b="6199"/>
          <a:stretch/>
        </p:blipFill>
        <p:spPr>
          <a:xfrm>
            <a:off x="213695" y="2946673"/>
            <a:ext cx="2133332" cy="191600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83103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A9175A-8A82-05E8-F437-065B525F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8" r="1978"/>
          <a:stretch/>
        </p:blipFill>
        <p:spPr>
          <a:xfrm>
            <a:off x="-1" y="8951"/>
            <a:ext cx="12192001" cy="6867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F6A559-D235-BF30-A4F8-7B10CDF5A602}"/>
              </a:ext>
            </a:extLst>
          </p:cNvPr>
          <p:cNvSpPr txBox="1"/>
          <p:nvPr/>
        </p:nvSpPr>
        <p:spPr>
          <a:xfrm>
            <a:off x="9095511" y="6572050"/>
            <a:ext cx="3096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WOODWELL CLIMATE RESEARCH CENTRE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FFC8DF-1C99-0AA6-7044-8C003BCEF973}"/>
              </a:ext>
            </a:extLst>
          </p:cNvPr>
          <p:cNvSpPr txBox="1"/>
          <p:nvPr/>
        </p:nvSpPr>
        <p:spPr>
          <a:xfrm>
            <a:off x="10108794" y="1416227"/>
            <a:ext cx="20832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STRUCTURE REMAINS DICTATES WHAT MAMMALS REMAIN</a:t>
            </a:r>
          </a:p>
        </p:txBody>
      </p:sp>
    </p:spTree>
    <p:extLst>
      <p:ext uri="{BB962C8B-B14F-4D97-AF65-F5344CB8AC3E}">
        <p14:creationId xmlns:p14="http://schemas.microsoft.com/office/powerpoint/2010/main" val="1657255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ire on a black background&#10;&#10;Description automatically generated">
            <a:extLst>
              <a:ext uri="{FF2B5EF4-FFF2-40B4-BE49-F238E27FC236}">
                <a16:creationId xmlns:a16="http://schemas.microsoft.com/office/drawing/2014/main" id="{5B60F0F8-39CF-417F-DF54-70899FEBD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4890"/>
            <a:ext cx="2870618" cy="1506230"/>
          </a:xfrm>
          <a:prstGeom prst="rect">
            <a:avLst/>
          </a:prstGeom>
        </p:spPr>
      </p:pic>
      <p:pic>
        <p:nvPicPr>
          <p:cNvPr id="3" name="Picture 2" descr="A map of different animals&#10;&#10;Description automatically generated">
            <a:extLst>
              <a:ext uri="{FF2B5EF4-FFF2-40B4-BE49-F238E27FC236}">
                <a16:creationId xmlns:a16="http://schemas.microsoft.com/office/drawing/2014/main" id="{6EB8012E-0092-7F81-5463-7BA2E21F3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70"/>
          <a:stretch/>
        </p:blipFill>
        <p:spPr>
          <a:xfrm>
            <a:off x="-1" y="0"/>
            <a:ext cx="12159519" cy="5394121"/>
          </a:xfrm>
          <a:prstGeom prst="rect">
            <a:avLst/>
          </a:prstGeom>
        </p:spPr>
      </p:pic>
      <p:pic>
        <p:nvPicPr>
          <p:cNvPr id="11" name="Picture 10" descr="A fire on a black background&#10;&#10;Description automatically generated">
            <a:extLst>
              <a:ext uri="{FF2B5EF4-FFF2-40B4-BE49-F238E27FC236}">
                <a16:creationId xmlns:a16="http://schemas.microsoft.com/office/drawing/2014/main" id="{13D13303-9D9C-5D6A-4907-07CAD3A0C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778" y="5583775"/>
            <a:ext cx="2870618" cy="1506230"/>
          </a:xfrm>
          <a:prstGeom prst="rect">
            <a:avLst/>
          </a:prstGeom>
        </p:spPr>
      </p:pic>
      <p:pic>
        <p:nvPicPr>
          <p:cNvPr id="12" name="Picture 11" descr="A fire on a black background&#10;&#10;Description automatically generated">
            <a:extLst>
              <a:ext uri="{FF2B5EF4-FFF2-40B4-BE49-F238E27FC236}">
                <a16:creationId xmlns:a16="http://schemas.microsoft.com/office/drawing/2014/main" id="{CC12E9D9-1226-384F-2B1D-51B715BFF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700" y="5583775"/>
            <a:ext cx="2870618" cy="1506230"/>
          </a:xfrm>
          <a:prstGeom prst="rect">
            <a:avLst/>
          </a:prstGeom>
        </p:spPr>
      </p:pic>
      <p:pic>
        <p:nvPicPr>
          <p:cNvPr id="13" name="Picture 12" descr="A fire on a black background&#10;&#10;Description automatically generated">
            <a:extLst>
              <a:ext uri="{FF2B5EF4-FFF2-40B4-BE49-F238E27FC236}">
                <a16:creationId xmlns:a16="http://schemas.microsoft.com/office/drawing/2014/main" id="{9365AB5D-22B4-3826-A378-9C63E0E0B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855" y="5351770"/>
            <a:ext cx="2870618" cy="1506230"/>
          </a:xfrm>
          <a:prstGeom prst="rect">
            <a:avLst/>
          </a:prstGeom>
        </p:spPr>
      </p:pic>
      <p:pic>
        <p:nvPicPr>
          <p:cNvPr id="14" name="Picture 13" descr="A fire on a black background&#10;&#10;Description automatically generated">
            <a:extLst>
              <a:ext uri="{FF2B5EF4-FFF2-40B4-BE49-F238E27FC236}">
                <a16:creationId xmlns:a16="http://schemas.microsoft.com/office/drawing/2014/main" id="{0811BB29-4433-0306-0C12-A522EE005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546" y="5541424"/>
            <a:ext cx="2870618" cy="1506230"/>
          </a:xfrm>
          <a:prstGeom prst="rect">
            <a:avLst/>
          </a:prstGeom>
        </p:spPr>
      </p:pic>
      <p:pic>
        <p:nvPicPr>
          <p:cNvPr id="15" name="Picture 14" descr="A fire on a black background&#10;&#10;Description automatically generated">
            <a:extLst>
              <a:ext uri="{FF2B5EF4-FFF2-40B4-BE49-F238E27FC236}">
                <a16:creationId xmlns:a16="http://schemas.microsoft.com/office/drawing/2014/main" id="{FDBF1096-138A-ECF4-987D-8C3DDF27E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473" y="5541424"/>
            <a:ext cx="2870618" cy="1506230"/>
          </a:xfrm>
          <a:prstGeom prst="rect">
            <a:avLst/>
          </a:prstGeom>
        </p:spPr>
      </p:pic>
      <p:pic>
        <p:nvPicPr>
          <p:cNvPr id="16" name="Picture 15" descr="A fire on a black background&#10;&#10;Description automatically generated">
            <a:extLst>
              <a:ext uri="{FF2B5EF4-FFF2-40B4-BE49-F238E27FC236}">
                <a16:creationId xmlns:a16="http://schemas.microsoft.com/office/drawing/2014/main" id="{7715EAF3-4101-5E78-EB2B-E22D8C859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900" y="5583775"/>
            <a:ext cx="2870618" cy="15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51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essage&#10;&#10;Description automatically generated">
            <a:extLst>
              <a:ext uri="{FF2B5EF4-FFF2-40B4-BE49-F238E27FC236}">
                <a16:creationId xmlns:a16="http://schemas.microsoft.com/office/drawing/2014/main" id="{401DA9F9-89A5-8D36-DAD8-8EFB968D1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80" y="244942"/>
            <a:ext cx="8723675" cy="2843031"/>
          </a:xfrm>
          <a:prstGeom prst="rect">
            <a:avLst/>
          </a:prstGeom>
        </p:spPr>
      </p:pic>
      <p:pic>
        <p:nvPicPr>
          <p:cNvPr id="6" name="Picture 5" descr="A map of different animals&#10;&#10;Description automatically generated">
            <a:extLst>
              <a:ext uri="{FF2B5EF4-FFF2-40B4-BE49-F238E27FC236}">
                <a16:creationId xmlns:a16="http://schemas.microsoft.com/office/drawing/2014/main" id="{B4C43D0B-4682-A98F-FF16-95B9B9C44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70"/>
          <a:stretch/>
        </p:blipFill>
        <p:spPr>
          <a:xfrm>
            <a:off x="5781543" y="3429000"/>
            <a:ext cx="6208423" cy="2754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DCE2F7-6D1F-F4F1-7A3F-B89C56C1A2DC}"/>
              </a:ext>
            </a:extLst>
          </p:cNvPr>
          <p:cNvSpPr txBox="1"/>
          <p:nvPr/>
        </p:nvSpPr>
        <p:spPr>
          <a:xfrm>
            <a:off x="404734" y="3770028"/>
            <a:ext cx="52165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EVERY BOREAL MAMMAL EXAMINED WAS AFFECTED BY HUMAN-CAUSED LANDSCAPE FEATURES</a:t>
            </a:r>
          </a:p>
        </p:txBody>
      </p:sp>
    </p:spTree>
    <p:extLst>
      <p:ext uri="{BB962C8B-B14F-4D97-AF65-F5344CB8AC3E}">
        <p14:creationId xmlns:p14="http://schemas.microsoft.com/office/powerpoint/2010/main" val="1265619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rest fire with trees and dirt&#10;&#10;Description automatically generated with medium confidence">
            <a:extLst>
              <a:ext uri="{FF2B5EF4-FFF2-40B4-BE49-F238E27FC236}">
                <a16:creationId xmlns:a16="http://schemas.microsoft.com/office/drawing/2014/main" id="{21933CD4-E2E2-B8A3-7B47-250FE148F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345" cy="6859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8A8B7C-0768-5A63-262D-A2FE7EAD6395}"/>
              </a:ext>
            </a:extLst>
          </p:cNvPr>
          <p:cNvSpPr txBox="1"/>
          <p:nvPr/>
        </p:nvSpPr>
        <p:spPr>
          <a:xfrm>
            <a:off x="184472" y="982176"/>
            <a:ext cx="118203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EVERYTHING WE KNOW ABOUT MAMMAL’S RESPONSE TO BURNS COMES FROM SPACE-FOR-TIME SUBSTITUTIONS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WE ASSUME LANDSCAPES FROM 100+ YEARS AGO ARE PROXIES FOR THOSE BURNING TODAY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			</a:t>
            </a:r>
            <a:r>
              <a:rPr lang="en-US" sz="4000" dirty="0">
                <a:solidFill>
                  <a:schemeClr val="bg1"/>
                </a:solidFill>
              </a:rPr>
              <a:t>…</a:t>
            </a:r>
            <a:r>
              <a:rPr lang="en-US" sz="4400" dirty="0">
                <a:solidFill>
                  <a:schemeClr val="bg1"/>
                </a:solidFill>
              </a:rPr>
              <a:t>THIS IS LIKELY A BAD ASSUMPTION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79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forest fire in the background&#10;&#10;Description automatically generated">
            <a:extLst>
              <a:ext uri="{FF2B5EF4-FFF2-40B4-BE49-F238E27FC236}">
                <a16:creationId xmlns:a16="http://schemas.microsoft.com/office/drawing/2014/main" id="{7C994AC5-69C9-316D-24D8-7E6B293272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5E91B-F9BC-06A9-7138-CEF242FC2091}"/>
              </a:ext>
            </a:extLst>
          </p:cNvPr>
          <p:cNvSpPr txBox="1"/>
          <p:nvPr/>
        </p:nvSpPr>
        <p:spPr>
          <a:xfrm>
            <a:off x="276277" y="2972814"/>
            <a:ext cx="11699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TRAILS, BLAZING:</a:t>
            </a:r>
          </a:p>
          <a:p>
            <a:r>
              <a:rPr lang="en-CA" sz="2800" dirty="0">
                <a:solidFill>
                  <a:schemeClr val="bg1"/>
                </a:solidFill>
                <a:latin typeface="Avenir Book" panose="02000503020000020003" pitchFamily="2" charset="0"/>
              </a:rPr>
              <a:t>RESEARCH ON BURNED INDUSTRIAL LANDSCAPES IS NEEDED </a:t>
            </a:r>
            <a:r>
              <a:rPr lang="en-CA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NOW</a:t>
            </a:r>
            <a:br>
              <a:rPr lang="en-CA" sz="28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CA" sz="2800" dirty="0">
                <a:solidFill>
                  <a:schemeClr val="bg1"/>
                </a:solidFill>
                <a:latin typeface="Avenir Book" panose="02000503020000020003" pitchFamily="2" charset="0"/>
              </a:rPr>
              <a:t>TO PREDICT FUTURE MAMMAL COMMUNITIES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927D73-B540-3BC7-E82F-88E516F5196E}"/>
              </a:ext>
            </a:extLst>
          </p:cNvPr>
          <p:cNvSpPr txBox="1"/>
          <p:nvPr/>
        </p:nvSpPr>
        <p:spPr>
          <a:xfrm>
            <a:off x="123289" y="6395053"/>
            <a:ext cx="2958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JASON T FISHER</a:t>
            </a:r>
          </a:p>
        </p:txBody>
      </p:sp>
      <p:pic>
        <p:nvPicPr>
          <p:cNvPr id="9" name="Picture 8" descr="A blue and orange logo&#10;&#10;Description automatically generated">
            <a:extLst>
              <a:ext uri="{FF2B5EF4-FFF2-40B4-BE49-F238E27FC236}">
                <a16:creationId xmlns:a16="http://schemas.microsoft.com/office/drawing/2014/main" id="{75DD1AB8-57B2-3217-505A-F234A8000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977" y="6153813"/>
            <a:ext cx="1972733" cy="573800"/>
          </a:xfrm>
          <a:prstGeom prst="rect">
            <a:avLst/>
          </a:prstGeom>
        </p:spPr>
      </p:pic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BC9FA271-F46C-6600-DC67-1051FE4B1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775" y="6008583"/>
            <a:ext cx="2415436" cy="7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5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orest of tall trees&#10;&#10;Description automatically generated">
            <a:extLst>
              <a:ext uri="{FF2B5EF4-FFF2-40B4-BE49-F238E27FC236}">
                <a16:creationId xmlns:a16="http://schemas.microsoft.com/office/drawing/2014/main" id="{08A9175A-8A82-05E8-F437-065B525FC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48"/>
          <a:stretch/>
        </p:blipFill>
        <p:spPr>
          <a:xfrm>
            <a:off x="-1" y="8951"/>
            <a:ext cx="12192001" cy="6867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F6A559-D235-BF30-A4F8-7B10CDF5A602}"/>
              </a:ext>
            </a:extLst>
          </p:cNvPr>
          <p:cNvSpPr txBox="1"/>
          <p:nvPr/>
        </p:nvSpPr>
        <p:spPr>
          <a:xfrm>
            <a:off x="10765456" y="6475956"/>
            <a:ext cx="1426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MAXENCE MARTIN</a:t>
            </a:r>
          </a:p>
        </p:txBody>
      </p:sp>
      <p:pic>
        <p:nvPicPr>
          <p:cNvPr id="11" name="Picture 10" descr="A rabbit running in the snow&#10;&#10;Description automatically generated">
            <a:extLst>
              <a:ext uri="{FF2B5EF4-FFF2-40B4-BE49-F238E27FC236}">
                <a16:creationId xmlns:a16="http://schemas.microsoft.com/office/drawing/2014/main" id="{75ECCC47-AE0C-B972-D457-91979ABFF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7" t="26438" r="39105" b="16633"/>
          <a:stretch/>
        </p:blipFill>
        <p:spPr>
          <a:xfrm>
            <a:off x="7645504" y="5044179"/>
            <a:ext cx="1985774" cy="16746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FFC8DF-1C99-0AA6-7044-8C003BCEF973}"/>
              </a:ext>
            </a:extLst>
          </p:cNvPr>
          <p:cNvSpPr txBox="1"/>
          <p:nvPr/>
        </p:nvSpPr>
        <p:spPr>
          <a:xfrm>
            <a:off x="10108794" y="1416227"/>
            <a:ext cx="2083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OLD GROWTH:</a:t>
            </a:r>
          </a:p>
          <a:p>
            <a:r>
              <a:rPr lang="en-US" sz="2400" dirty="0">
                <a:solidFill>
                  <a:schemeClr val="bg1"/>
                </a:solidFill>
              </a:rPr>
              <a:t>SOMETHING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FOR</a:t>
            </a:r>
          </a:p>
          <a:p>
            <a:r>
              <a:rPr lang="en-US" sz="2400" dirty="0">
                <a:solidFill>
                  <a:schemeClr val="bg1"/>
                </a:solidFill>
              </a:rPr>
              <a:t>EVERYONE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A7CDFC-193A-88DA-A138-547134B83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34" r="5534"/>
          <a:stretch/>
        </p:blipFill>
        <p:spPr>
          <a:xfrm>
            <a:off x="5882439" y="3904675"/>
            <a:ext cx="1985774" cy="16746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8CC99E-2956-BEA4-E27A-9F3FABA9BD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34" r="5534"/>
          <a:stretch/>
        </p:blipFill>
        <p:spPr>
          <a:xfrm>
            <a:off x="9665501" y="4302937"/>
            <a:ext cx="1985774" cy="16746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21" name="Picture 20" descr="A fox walking on a snowy log in the woods&#10;&#10;Description automatically generated">
            <a:extLst>
              <a:ext uri="{FF2B5EF4-FFF2-40B4-BE49-F238E27FC236}">
                <a16:creationId xmlns:a16="http://schemas.microsoft.com/office/drawing/2014/main" id="{90C0064B-8150-428B-3FE0-8495CAFF90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823" t="38282" r="7173" b="18652"/>
          <a:stretch/>
        </p:blipFill>
        <p:spPr>
          <a:xfrm>
            <a:off x="7931102" y="3067332"/>
            <a:ext cx="1763065" cy="1674687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3" name="Picture 22" descr="A deer in the woods&#10;&#10;Description automatically generated">
            <a:extLst>
              <a:ext uri="{FF2B5EF4-FFF2-40B4-BE49-F238E27FC236}">
                <a16:creationId xmlns:a16="http://schemas.microsoft.com/office/drawing/2014/main" id="{B6CFAD12-0D71-1DF3-5A14-5279042087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30" r="16246" b="18652"/>
          <a:stretch/>
        </p:blipFill>
        <p:spPr>
          <a:xfrm>
            <a:off x="631764" y="5071919"/>
            <a:ext cx="1653087" cy="1674687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A squirrel peeking out of a hole in a tree&#10;&#10;Description automatically generated">
            <a:extLst>
              <a:ext uri="{FF2B5EF4-FFF2-40B4-BE49-F238E27FC236}">
                <a16:creationId xmlns:a16="http://schemas.microsoft.com/office/drawing/2014/main" id="{B4307F5A-9CFA-B4B6-0E8A-4F46FF399D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21" r="27275" b="37664"/>
          <a:stretch/>
        </p:blipFill>
        <p:spPr>
          <a:xfrm>
            <a:off x="8349842" y="407213"/>
            <a:ext cx="1758952" cy="1674687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 descr="A moose and calf in the woods&#10;&#10;Description automatically generated">
            <a:extLst>
              <a:ext uri="{FF2B5EF4-FFF2-40B4-BE49-F238E27FC236}">
                <a16:creationId xmlns:a16="http://schemas.microsoft.com/office/drawing/2014/main" id="{8A7D369E-D5E7-7C04-3AD5-9D5484CC43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129" t="2917" b="5882"/>
          <a:stretch/>
        </p:blipFill>
        <p:spPr>
          <a:xfrm>
            <a:off x="2560722" y="4742018"/>
            <a:ext cx="2294607" cy="2015571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 descr="A wolf standing in the snow&#10;&#10;Description automatically generated">
            <a:extLst>
              <a:ext uri="{FF2B5EF4-FFF2-40B4-BE49-F238E27FC236}">
                <a16:creationId xmlns:a16="http://schemas.microsoft.com/office/drawing/2014/main" id="{B6814AB2-6D90-FEDE-73E0-29757AB4045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927" t="29733" r="3573" b="6199"/>
          <a:stretch/>
        </p:blipFill>
        <p:spPr>
          <a:xfrm>
            <a:off x="213695" y="2946673"/>
            <a:ext cx="2133332" cy="191600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1" name="Picture 30" descr="A moose in the woods&#10;&#10;Description automatically generated">
            <a:extLst>
              <a:ext uri="{FF2B5EF4-FFF2-40B4-BE49-F238E27FC236}">
                <a16:creationId xmlns:a16="http://schemas.microsoft.com/office/drawing/2014/main" id="{439ECBFF-0AE1-C2C4-D6CD-38E12CC2E29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917" t="2916" r="12178" b="6442"/>
          <a:stretch/>
        </p:blipFill>
        <p:spPr>
          <a:xfrm>
            <a:off x="4458209" y="358065"/>
            <a:ext cx="2668659" cy="259526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55054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card with text&#10;&#10;Description automatically generated">
            <a:extLst>
              <a:ext uri="{FF2B5EF4-FFF2-40B4-BE49-F238E27FC236}">
                <a16:creationId xmlns:a16="http://schemas.microsoft.com/office/drawing/2014/main" id="{3BF18CBD-035A-3ECC-7289-9209A3F94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34" y="338357"/>
            <a:ext cx="11753531" cy="464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8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forest fire&#10;&#10;Description automatically generated">
            <a:extLst>
              <a:ext uri="{FF2B5EF4-FFF2-40B4-BE49-F238E27FC236}">
                <a16:creationId xmlns:a16="http://schemas.microsoft.com/office/drawing/2014/main" id="{A291D91E-7221-8965-54AB-849B014D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30645" cy="69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14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7133050-04B8-2BD9-EA41-22A0F92CA99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8E7AC6F-96EC-F8DA-205B-39EEF57F006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1673424"/>
              <a:chExt cx="9144000" cy="518457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90C9B01-D659-DB76-7DB5-F7BEB603F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673424"/>
                <a:ext cx="9144000" cy="5184576"/>
              </a:xfrm>
              <a:prstGeom prst="rect">
                <a:avLst/>
              </a:prstGeom>
              <a:effectLst/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394887-FB4A-3B88-CED9-6C77E6C1B55A}"/>
                  </a:ext>
                </a:extLst>
              </p:cNvPr>
              <p:cNvSpPr txBox="1"/>
              <p:nvPr/>
            </p:nvSpPr>
            <p:spPr>
              <a:xfrm>
                <a:off x="5741301" y="6444044"/>
                <a:ext cx="3274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/>
                  <a:t>Illustration: JT Fisher &amp; </a:t>
                </a:r>
                <a:r>
                  <a:rPr lang="en-US" i="1" dirty="0"/>
                  <a:t>Jeff Dixon</a:t>
                </a: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0C26586-A99B-F9E0-18F7-61A3BAD3AC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7217" y="2421178"/>
                <a:ext cx="494184" cy="49418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5552972-735D-BEB6-4A9F-576A0431C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72400" y="2884686"/>
                <a:ext cx="390672" cy="390672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9D3588E-4B18-84DB-F011-E2543F9FA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5189" y="2406888"/>
                <a:ext cx="319100" cy="319100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577F70E-0421-0C3A-0550-B7745712EE29}"/>
                </a:ext>
              </a:extLst>
            </p:cNvPr>
            <p:cNvSpPr txBox="1"/>
            <p:nvPr/>
          </p:nvSpPr>
          <p:spPr>
            <a:xfrm>
              <a:off x="2416627" y="1805106"/>
              <a:ext cx="179614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venir Book" panose="02000503020000020003" pitchFamily="2" charset="0"/>
                </a:rPr>
                <a:t>INITIATION STAGE</a:t>
              </a:r>
              <a:br>
                <a:rPr lang="en-US" sz="1600" dirty="0">
                  <a:latin typeface="Avenir Book" panose="02000503020000020003" pitchFamily="2" charset="0"/>
                </a:rPr>
              </a:br>
              <a:r>
                <a:rPr lang="en-US" sz="1600" dirty="0">
                  <a:latin typeface="Avenir Book" panose="02000503020000020003" pitchFamily="2" charset="0"/>
                </a:rPr>
                <a:t>0-10 YRS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B71D4F-D264-30FF-F887-0928DB10F70D}"/>
                </a:ext>
              </a:extLst>
            </p:cNvPr>
            <p:cNvSpPr txBox="1"/>
            <p:nvPr/>
          </p:nvSpPr>
          <p:spPr>
            <a:xfrm>
              <a:off x="4011911" y="1227299"/>
              <a:ext cx="179614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venir Book" panose="02000503020000020003" pitchFamily="2" charset="0"/>
                </a:rPr>
                <a:t>ESTABLISHMENT STAGE</a:t>
              </a:r>
              <a:br>
                <a:rPr lang="en-US" sz="1600" dirty="0">
                  <a:latin typeface="Avenir Book" panose="02000503020000020003" pitchFamily="2" charset="0"/>
                </a:rPr>
              </a:br>
              <a:r>
                <a:rPr lang="en-US" sz="1600" dirty="0">
                  <a:latin typeface="Avenir Book" panose="02000503020000020003" pitchFamily="2" charset="0"/>
                </a:rPr>
                <a:t>11-25-10 YRS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06F612-D595-05E1-15FD-C883FDC931F6}"/>
                </a:ext>
              </a:extLst>
            </p:cNvPr>
            <p:cNvSpPr txBox="1"/>
            <p:nvPr/>
          </p:nvSpPr>
          <p:spPr>
            <a:xfrm>
              <a:off x="272143" y="2425592"/>
              <a:ext cx="247223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venir Book" panose="02000503020000020003" pitchFamily="2" charset="0"/>
                </a:rPr>
                <a:t>SEED BANK: 0 YRS</a:t>
              </a:r>
            </a:p>
          </p:txBody>
        </p:sp>
        <p:pic>
          <p:nvPicPr>
            <p:cNvPr id="1026" name="Picture 2" descr="Soil seed banks">
              <a:extLst>
                <a:ext uri="{FF2B5EF4-FFF2-40B4-BE49-F238E27FC236}">
                  <a16:creationId xmlns:a16="http://schemas.microsoft.com/office/drawing/2014/main" id="{0EBC3F5D-7EE7-B335-572E-59819ACC96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99" y="2764146"/>
              <a:ext cx="1884410" cy="18187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15906F-465A-8F68-57C8-C385E63AD590}"/>
                </a:ext>
              </a:extLst>
            </p:cNvPr>
            <p:cNvSpPr txBox="1"/>
            <p:nvPr/>
          </p:nvSpPr>
          <p:spPr>
            <a:xfrm>
              <a:off x="6193525" y="777343"/>
              <a:ext cx="189790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venir Book" panose="02000503020000020003" pitchFamily="2" charset="0"/>
                </a:rPr>
                <a:t>AGGRADATION STAGE</a:t>
              </a:r>
              <a:br>
                <a:rPr lang="en-US" sz="1600" dirty="0">
                  <a:latin typeface="Avenir Book" panose="02000503020000020003" pitchFamily="2" charset="0"/>
                </a:rPr>
              </a:br>
              <a:br>
                <a:rPr lang="en-US" sz="1600" dirty="0">
                  <a:latin typeface="Avenir Book" panose="02000503020000020003" pitchFamily="2" charset="0"/>
                </a:rPr>
              </a:br>
              <a:r>
                <a:rPr lang="en-US" sz="1600" dirty="0">
                  <a:latin typeface="Avenir Book" panose="02000503020000020003" pitchFamily="2" charset="0"/>
                </a:rPr>
                <a:t>26-75 YRS</a:t>
              </a:r>
              <a:br>
                <a:rPr lang="en-US" sz="1600" dirty="0">
                  <a:latin typeface="Avenir Book" panose="02000503020000020003" pitchFamily="2" charset="0"/>
                </a:rPr>
              </a:br>
              <a:endParaRPr lang="en-US" sz="1600" dirty="0">
                <a:latin typeface="Avenir Book" panose="02000503020000020003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F9BB26-614E-7EB9-5013-7A00B64E718E}"/>
                </a:ext>
              </a:extLst>
            </p:cNvPr>
            <p:cNvSpPr txBox="1"/>
            <p:nvPr/>
          </p:nvSpPr>
          <p:spPr>
            <a:xfrm>
              <a:off x="8152508" y="654232"/>
              <a:ext cx="1897909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venir Book" panose="02000503020000020003" pitchFamily="2" charset="0"/>
                </a:rPr>
                <a:t>MATURE STAGE</a:t>
              </a:r>
              <a:br>
                <a:rPr lang="en-US" sz="1600" dirty="0">
                  <a:latin typeface="Avenir Book" panose="02000503020000020003" pitchFamily="2" charset="0"/>
                </a:rPr>
              </a:br>
              <a:br>
                <a:rPr lang="en-US" sz="1600" dirty="0">
                  <a:latin typeface="Avenir Book" panose="02000503020000020003" pitchFamily="2" charset="0"/>
                </a:rPr>
              </a:br>
              <a:r>
                <a:rPr lang="en-US" sz="1600" dirty="0">
                  <a:latin typeface="Avenir Book" panose="02000503020000020003" pitchFamily="2" charset="0"/>
                </a:rPr>
                <a:t>76-125 YRS</a:t>
              </a:r>
              <a:br>
                <a:rPr lang="en-US" sz="1600" dirty="0">
                  <a:latin typeface="Avenir Book" panose="02000503020000020003" pitchFamily="2" charset="0"/>
                </a:rPr>
              </a:br>
              <a:endParaRPr lang="en-US" sz="1600" dirty="0">
                <a:latin typeface="Avenir Book" panose="02000503020000020003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5AF54A-F06D-A4A2-2E31-491E2B6CEB60}"/>
                </a:ext>
              </a:extLst>
            </p:cNvPr>
            <p:cNvSpPr txBox="1"/>
            <p:nvPr/>
          </p:nvSpPr>
          <p:spPr>
            <a:xfrm>
              <a:off x="10309956" y="654232"/>
              <a:ext cx="1796143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venir Book" panose="02000503020000020003" pitchFamily="2" charset="0"/>
                </a:rPr>
                <a:t>OLD GROWTH STAGE</a:t>
              </a:r>
              <a:br>
                <a:rPr lang="en-US" sz="1600" dirty="0">
                  <a:latin typeface="Avenir Book" panose="02000503020000020003" pitchFamily="2" charset="0"/>
                </a:rPr>
              </a:br>
              <a:br>
                <a:rPr lang="en-US" sz="1600" dirty="0">
                  <a:latin typeface="Avenir Book" panose="02000503020000020003" pitchFamily="2" charset="0"/>
                </a:rPr>
              </a:br>
              <a:br>
                <a:rPr lang="en-US" sz="1600" dirty="0">
                  <a:latin typeface="Avenir Book" panose="02000503020000020003" pitchFamily="2" charset="0"/>
                </a:rPr>
              </a:br>
              <a:r>
                <a:rPr lang="en-US" sz="1600" dirty="0">
                  <a:latin typeface="Avenir Book" panose="02000503020000020003" pitchFamily="2" charset="0"/>
                </a:rPr>
                <a:t>125+ YRS</a:t>
              </a:r>
              <a:br>
                <a:rPr lang="en-US" sz="1600" dirty="0">
                  <a:latin typeface="Avenir Book" panose="02000503020000020003" pitchFamily="2" charset="0"/>
                </a:rPr>
              </a:br>
              <a:endParaRPr lang="en-US" sz="1600" dirty="0">
                <a:latin typeface="Avenir Book" panose="02000503020000020003" pitchFamily="2" charset="0"/>
              </a:endParaRPr>
            </a:p>
          </p:txBody>
        </p:sp>
      </p:grpSp>
      <p:pic>
        <p:nvPicPr>
          <p:cNvPr id="16" name="Picture 15" descr="A fire on a black background&#10;&#10;Description automatically generated">
            <a:extLst>
              <a:ext uri="{FF2B5EF4-FFF2-40B4-BE49-F238E27FC236}">
                <a16:creationId xmlns:a16="http://schemas.microsoft.com/office/drawing/2014/main" id="{BBF4442C-7FA1-B6C6-9FF7-B80C2DB81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83" y="-186553"/>
            <a:ext cx="2870618" cy="15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08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9">
            <a:extLst>
              <a:ext uri="{FF2B5EF4-FFF2-40B4-BE49-F238E27FC236}">
                <a16:creationId xmlns:a16="http://schemas.microsoft.com/office/drawing/2014/main" id="{BCF2E813-F690-8906-96C7-1B7C857AD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988"/>
            <a:ext cx="90460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CA" altLang="en-US" sz="2800" b="1" i="1" dirty="0">
                <a:latin typeface="Avenir Book" panose="02000503020000020003" pitchFamily="2" charset="0"/>
              </a:rPr>
              <a:t>INITIATION STAGE: 0-10 YEARS AFTER FIRE</a:t>
            </a:r>
            <a:endParaRPr lang="en-CA" altLang="en-US" dirty="0">
              <a:latin typeface="Avenir Book" panose="02000503020000020003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7BF905-A310-56FA-1D1A-28CB49DE27D0}"/>
              </a:ext>
            </a:extLst>
          </p:cNvPr>
          <p:cNvGrpSpPr/>
          <p:nvPr/>
        </p:nvGrpSpPr>
        <p:grpSpPr>
          <a:xfrm>
            <a:off x="248512" y="2723215"/>
            <a:ext cx="10147345" cy="1538288"/>
            <a:chOff x="248512" y="2723215"/>
            <a:chExt cx="10147345" cy="1538288"/>
          </a:xfrm>
        </p:grpSpPr>
        <p:pic>
          <p:nvPicPr>
            <p:cNvPr id="8" name="Picture 31">
              <a:extLst>
                <a:ext uri="{FF2B5EF4-FFF2-40B4-BE49-F238E27FC236}">
                  <a16:creationId xmlns:a16="http://schemas.microsoft.com/office/drawing/2014/main" id="{5DCB3CCB-896D-CF1F-239A-5AC20074A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12" y="2723215"/>
              <a:ext cx="2420938" cy="1538288"/>
            </a:xfrm>
            <a:prstGeom prst="ellipse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34">
              <a:extLst>
                <a:ext uri="{FF2B5EF4-FFF2-40B4-BE49-F238E27FC236}">
                  <a16:creationId xmlns:a16="http://schemas.microsoft.com/office/drawing/2014/main" id="{ABD5688B-A2F4-D60B-9C2F-05C396ACEA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0414" y="3574391"/>
              <a:ext cx="54864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buSzPct val="60000"/>
              </a:pPr>
              <a:r>
                <a:rPr lang="en-CA" altLang="en-US" sz="1600" dirty="0">
                  <a:latin typeface="Avenir Book" panose="02000503020000020003" pitchFamily="2" charset="0"/>
                </a:rPr>
                <a:t> </a:t>
              </a:r>
              <a:r>
                <a:rPr lang="en-CA" altLang="en-US" sz="1600" b="1" dirty="0">
                  <a:latin typeface="Avenir Book" panose="02000503020000020003" pitchFamily="2" charset="0"/>
                </a:rPr>
                <a:t>MOOSE ARE VERY ABUNDANT POST-FIRE</a:t>
              </a:r>
              <a:endParaRPr lang="en-CA" altLang="en-US" sz="1600" dirty="0">
                <a:latin typeface="Avenir Book" panose="02000503020000020003" pitchFamily="2" charset="0"/>
              </a:endParaRPr>
            </a:p>
          </p:txBody>
        </p:sp>
        <p:sp>
          <p:nvSpPr>
            <p:cNvPr id="14" name="Text Box 35">
              <a:extLst>
                <a:ext uri="{FF2B5EF4-FFF2-40B4-BE49-F238E27FC236}">
                  <a16:creationId xmlns:a16="http://schemas.microsoft.com/office/drawing/2014/main" id="{C675FDAF-EBF9-224E-8E76-137569220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0414" y="3072215"/>
              <a:ext cx="762544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buSzPct val="60000"/>
              </a:pPr>
              <a:r>
                <a:rPr lang="en-CA" altLang="en-US" sz="1600" dirty="0">
                  <a:latin typeface="Avenir Book" panose="02000503020000020003" pitchFamily="2" charset="0"/>
                </a:rPr>
                <a:t> </a:t>
              </a:r>
              <a:r>
                <a:rPr lang="en-CA" altLang="en-US" sz="1600" b="1" dirty="0">
                  <a:latin typeface="Avenir Book" panose="02000503020000020003" pitchFamily="2" charset="0"/>
                </a:rPr>
                <a:t>YOUNG SERAL VEGETATION PROVIDES MOOSE, DEER AND ELK FORAGE</a:t>
              </a:r>
              <a:endParaRPr lang="en-CA" altLang="en-US" sz="16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1ABCF25-6179-191D-848C-BC0929AE2C74}"/>
              </a:ext>
            </a:extLst>
          </p:cNvPr>
          <p:cNvGrpSpPr/>
          <p:nvPr/>
        </p:nvGrpSpPr>
        <p:grpSpPr>
          <a:xfrm>
            <a:off x="239418" y="4561114"/>
            <a:ext cx="11489583" cy="1538289"/>
            <a:chOff x="239418" y="4561114"/>
            <a:chExt cx="11489583" cy="1538289"/>
          </a:xfrm>
        </p:grpSpPr>
        <p:grpSp>
          <p:nvGrpSpPr>
            <p:cNvPr id="10" name="Group 52">
              <a:extLst>
                <a:ext uri="{FF2B5EF4-FFF2-40B4-BE49-F238E27FC236}">
                  <a16:creationId xmlns:a16="http://schemas.microsoft.com/office/drawing/2014/main" id="{08F78A0C-7C86-D830-BB69-69A93BFF7E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0414" y="4765901"/>
              <a:ext cx="8958587" cy="1128713"/>
              <a:chOff x="2208" y="2720"/>
              <a:chExt cx="3456" cy="711"/>
            </a:xfrm>
          </p:grpSpPr>
          <p:sp>
            <p:nvSpPr>
              <p:cNvPr id="11" name="Text Box 36">
                <a:extLst>
                  <a:ext uri="{FF2B5EF4-FFF2-40B4-BE49-F238E27FC236}">
                    <a16:creationId xmlns:a16="http://schemas.microsoft.com/office/drawing/2014/main" id="{4E8EF05D-1607-E91E-6D89-D0F82FEE90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8" y="2720"/>
                <a:ext cx="3456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buSzPct val="60000"/>
                </a:pPr>
                <a:r>
                  <a:rPr lang="en-CA" altLang="en-US" dirty="0">
                    <a:latin typeface="Avenir Book" panose="02000503020000020003" pitchFamily="2" charset="0"/>
                  </a:rPr>
                  <a:t> </a:t>
                </a:r>
                <a:r>
                  <a:rPr lang="en-CA" altLang="en-US" sz="1800" b="1" dirty="0">
                    <a:latin typeface="Avenir Book" panose="02000503020000020003" pitchFamily="2" charset="0"/>
                  </a:rPr>
                  <a:t>LACK OF ESCAPE COVER MODERATES RECOLONISATION</a:t>
                </a:r>
                <a:endParaRPr lang="en-CA" altLang="en-US" dirty="0">
                  <a:latin typeface="Avenir Book" panose="02000503020000020003" pitchFamily="2" charset="0"/>
                </a:endParaRPr>
              </a:p>
            </p:txBody>
          </p:sp>
          <p:sp>
            <p:nvSpPr>
              <p:cNvPr id="12" name="Text Box 37">
                <a:extLst>
                  <a:ext uri="{FF2B5EF4-FFF2-40B4-BE49-F238E27FC236}">
                    <a16:creationId xmlns:a16="http://schemas.microsoft.com/office/drawing/2014/main" id="{077992D7-65DD-1DBC-1071-E8B2FEFFC2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8" y="3024"/>
                <a:ext cx="3456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buSzPct val="60000"/>
                </a:pPr>
                <a:r>
                  <a:rPr lang="en-CA" altLang="en-US" dirty="0">
                    <a:latin typeface="Avenir Book" panose="02000503020000020003" pitchFamily="2" charset="0"/>
                  </a:rPr>
                  <a:t> </a:t>
                </a:r>
                <a:r>
                  <a:rPr lang="en-CA" altLang="en-US" sz="1800" b="1" dirty="0">
                    <a:latin typeface="Avenir Book" panose="02000503020000020003" pitchFamily="2" charset="0"/>
                  </a:rPr>
                  <a:t>DOWNED WOODY MATERIAL IMPEDES MOVEMENT AND RECOLONISATION</a:t>
                </a:r>
                <a:endParaRPr lang="en-CA" altLang="en-US" dirty="0">
                  <a:latin typeface="Avenir Book" panose="02000503020000020003" pitchFamily="2" charset="0"/>
                </a:endParaRPr>
              </a:p>
            </p:txBody>
          </p:sp>
        </p:grpSp>
        <p:pic>
          <p:nvPicPr>
            <p:cNvPr id="15" name="Picture 44">
              <a:extLst>
                <a:ext uri="{FF2B5EF4-FFF2-40B4-BE49-F238E27FC236}">
                  <a16:creationId xmlns:a16="http://schemas.microsoft.com/office/drawing/2014/main" id="{4B7F6870-CE25-374B-0E8A-F0BD01E6A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418" y="4561114"/>
              <a:ext cx="2439127" cy="153828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45">
            <a:extLst>
              <a:ext uri="{FF2B5EF4-FFF2-40B4-BE49-F238E27FC236}">
                <a16:creationId xmlns:a16="http://schemas.microsoft.com/office/drawing/2014/main" id="{305E8476-96BD-D842-EDE5-62B445CA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395" y="0"/>
            <a:ext cx="3711605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2">
            <a:extLst>
              <a:ext uri="{FF2B5EF4-FFF2-40B4-BE49-F238E27FC236}">
                <a16:creationId xmlns:a16="http://schemas.microsoft.com/office/drawing/2014/main" id="{545FBEDC-3D8D-4D34-522B-520153F1F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75" y="1537553"/>
            <a:ext cx="58483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SzPct val="60000"/>
            </a:pPr>
            <a:r>
              <a:rPr lang="en-CA" altLang="en-US" sz="1600" b="1" dirty="0">
                <a:latin typeface="Avenir Book" panose="02000503020000020003" pitchFamily="2" charset="0"/>
              </a:rPr>
              <a:t>DOMINANCE SHIFT FROM RED-BACKED VOLES TO DEER MICE</a:t>
            </a:r>
          </a:p>
        </p:txBody>
      </p:sp>
      <p:sp>
        <p:nvSpPr>
          <p:cNvPr id="19" name="Text Box 33">
            <a:extLst>
              <a:ext uri="{FF2B5EF4-FFF2-40B4-BE49-F238E27FC236}">
                <a16:creationId xmlns:a16="http://schemas.microsoft.com/office/drawing/2014/main" id="{E3872CCE-9064-10CF-7CCF-93BF8857E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75" y="866040"/>
            <a:ext cx="60928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SzPct val="60000"/>
            </a:pPr>
            <a:r>
              <a:rPr lang="en-CA" altLang="en-US" sz="1600" b="1" dirty="0">
                <a:latin typeface="Avenir Book" panose="02000503020000020003" pitchFamily="2" charset="0"/>
              </a:rPr>
              <a:t>OVERALL INCREASE IN ABUNDANCE OF THE SMALL MAMMAL COMMUNITY</a:t>
            </a:r>
          </a:p>
        </p:txBody>
      </p:sp>
      <p:sp>
        <p:nvSpPr>
          <p:cNvPr id="20" name="Text Box 38">
            <a:extLst>
              <a:ext uri="{FF2B5EF4-FFF2-40B4-BE49-F238E27FC236}">
                <a16:creationId xmlns:a16="http://schemas.microsoft.com/office/drawing/2014/main" id="{111151F2-0011-1BF2-C392-1440278D0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75" y="2245886"/>
            <a:ext cx="60928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SzPct val="60000"/>
            </a:pPr>
            <a:r>
              <a:rPr lang="en-CA" altLang="en-US" sz="1600" b="1" dirty="0">
                <a:latin typeface="Avenir Book" panose="02000503020000020003" pitchFamily="2" charset="0"/>
              </a:rPr>
              <a:t>CONSIDERABLE SITE-SITE VARIABILITY IN RESPONSE</a:t>
            </a:r>
          </a:p>
        </p:txBody>
      </p:sp>
      <p:pic>
        <p:nvPicPr>
          <p:cNvPr id="21" name="Picture 53">
            <a:extLst>
              <a:ext uri="{FF2B5EF4-FFF2-40B4-BE49-F238E27FC236}">
                <a16:creationId xmlns:a16="http://schemas.microsoft.com/office/drawing/2014/main" id="{5AD73039-26FA-31E0-3BBE-55898514E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0" y="1007554"/>
            <a:ext cx="2390162" cy="1586328"/>
          </a:xfrm>
          <a:prstGeom prst="ellipse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40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75BC3AC9-780B-F396-4658-967001403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86150"/>
            <a:ext cx="87310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CA" altLang="en-US" sz="2800" b="1" i="1" dirty="0">
                <a:latin typeface="Avenir Book" panose="02000503020000020003" pitchFamily="2" charset="0"/>
              </a:rPr>
              <a:t>ESTABLISHMENT STAGE: 11-25 YEARS POST FIRE</a:t>
            </a:r>
            <a:endParaRPr lang="en-CA" altLang="en-US" sz="2800" dirty="0">
              <a:latin typeface="Avenir Book" panose="02000503020000020003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7920D2-805D-9195-AEAD-411763D977CE}"/>
              </a:ext>
            </a:extLst>
          </p:cNvPr>
          <p:cNvGrpSpPr/>
          <p:nvPr/>
        </p:nvGrpSpPr>
        <p:grpSpPr>
          <a:xfrm>
            <a:off x="172652" y="799432"/>
            <a:ext cx="8108566" cy="1567769"/>
            <a:chOff x="172652" y="799432"/>
            <a:chExt cx="8108566" cy="1567769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11C49371-6E2B-10DD-2C54-4DA02F3AA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652" y="799432"/>
              <a:ext cx="2362199" cy="156776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2B52BEB6-FE67-55B6-C750-B8C11C813D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0018" y="799432"/>
              <a:ext cx="5791200" cy="6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buSzPct val="60000"/>
              </a:pPr>
              <a:r>
                <a:rPr lang="en-CA" altLang="en-US" sz="1800" b="1" dirty="0">
                  <a:latin typeface="Avenir Book" panose="02000503020000020003" pitchFamily="2" charset="0"/>
                </a:rPr>
                <a:t>INCREASING SHRUB COVER LEADS TO INCREASE IN SMALL MAMMAL ABUNDANCE</a:t>
              </a:r>
              <a:endParaRPr lang="en-CA" altLang="en-US" dirty="0">
                <a:latin typeface="Avenir Book" panose="02000503020000020003" pitchFamily="2" charset="0"/>
              </a:endParaRPr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6F34A2FC-53A3-ACEF-5AB1-F2C6EAB384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0018" y="1575594"/>
              <a:ext cx="5791200" cy="6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buSzPct val="60000"/>
              </a:pPr>
              <a:r>
                <a:rPr lang="en-CA" altLang="en-US" sz="1800" b="1" dirty="0">
                  <a:latin typeface="Avenir Book" panose="02000503020000020003" pitchFamily="2" charset="0"/>
                </a:rPr>
                <a:t>SPECIES DOMINANCE BEGINS TO SHIFT FROM DEER MICE TO RED BACKED VOLES</a:t>
              </a:r>
              <a:endParaRPr lang="en-CA" altLang="en-US" sz="1800" dirty="0">
                <a:latin typeface="Avenir Book" panose="02000503020000020003" pitchFamily="2" charset="0"/>
              </a:endParaRPr>
            </a:p>
          </p:txBody>
        </p:sp>
      </p:grpSp>
      <p:pic>
        <p:nvPicPr>
          <p:cNvPr id="10" name="Picture 22">
            <a:extLst>
              <a:ext uri="{FF2B5EF4-FFF2-40B4-BE49-F238E27FC236}">
                <a16:creationId xmlns:a16="http://schemas.microsoft.com/office/drawing/2014/main" id="{35411BFB-1325-0494-D696-C88BDE763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044" y="574"/>
            <a:ext cx="3460955" cy="22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8D9CF5-C36D-0E0B-ED17-DCD0C1154C8C}"/>
              </a:ext>
            </a:extLst>
          </p:cNvPr>
          <p:cNvGrpSpPr/>
          <p:nvPr/>
        </p:nvGrpSpPr>
        <p:grpSpPr>
          <a:xfrm>
            <a:off x="0" y="2593869"/>
            <a:ext cx="11854071" cy="1708150"/>
            <a:chOff x="0" y="2593869"/>
            <a:chExt cx="11854071" cy="1708150"/>
          </a:xfrm>
        </p:grpSpPr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690D6BC9-66F3-42B7-C3AE-EB48A07A3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93869"/>
              <a:ext cx="2707503" cy="170815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D9EF0147-6537-7384-C67A-2CD386217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6606" y="3160859"/>
              <a:ext cx="901746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buSzPct val="60000"/>
              </a:pPr>
              <a:r>
                <a:rPr lang="en-CA" altLang="en-US" sz="1800" b="1" dirty="0">
                  <a:latin typeface="Avenir Book" panose="02000503020000020003" pitchFamily="2" charset="0"/>
                </a:rPr>
                <a:t>MOOSE AND DEER ARE LESS ABUNDANT THAN IN YOUNGER STANDS, AND MORE ABUNDANT THAN IN OLDER STANDS</a:t>
              </a:r>
              <a:endParaRPr lang="en-CA" altLang="en-US" sz="18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92E9B5-1845-CBDB-771D-E31F38E8BAFE}"/>
              </a:ext>
            </a:extLst>
          </p:cNvPr>
          <p:cNvGrpSpPr/>
          <p:nvPr/>
        </p:nvGrpSpPr>
        <p:grpSpPr>
          <a:xfrm>
            <a:off x="172651" y="4602069"/>
            <a:ext cx="8558394" cy="1560512"/>
            <a:chOff x="172651" y="4602069"/>
            <a:chExt cx="8558394" cy="1560512"/>
          </a:xfrm>
        </p:grpSpPr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ADE2C594-F57F-C50C-F482-63FC8F6E8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651" y="4602069"/>
              <a:ext cx="2362200" cy="156051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1ECBB881-473E-C938-F0B5-D8269D4C02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9123" y="4860151"/>
              <a:ext cx="6041922" cy="92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buSzPct val="60000"/>
              </a:pPr>
              <a:r>
                <a:rPr lang="en-CA" altLang="en-US" sz="1800" b="1" dirty="0">
                  <a:latin typeface="Avenir Book" panose="02000503020000020003" pitchFamily="2" charset="0"/>
                </a:rPr>
                <a:t>HARES OCCUR IN THE HIGHEST ABUNDANCE IN THESE STAGE DUE TO THE ABUNDANCE OF UNDERSTOREY SHRUB COVER</a:t>
              </a:r>
              <a:endParaRPr lang="en-CA" altLang="en-US" sz="1800" dirty="0">
                <a:latin typeface="Avenir Book" panose="02000503020000020003" pitchFamily="2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7F20354-CDF8-DD03-7A2F-B811130FA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388" y="4859337"/>
            <a:ext cx="2743200" cy="17732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91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1482BAA-7E5D-BD2F-3A3E-EBE486192E5E}"/>
              </a:ext>
            </a:extLst>
          </p:cNvPr>
          <p:cNvGrpSpPr/>
          <p:nvPr/>
        </p:nvGrpSpPr>
        <p:grpSpPr>
          <a:xfrm>
            <a:off x="228600" y="795337"/>
            <a:ext cx="7870384" cy="1033463"/>
            <a:chOff x="228600" y="795337"/>
            <a:chExt cx="7870384" cy="1033463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31C4DF8F-840A-8778-A4C4-FF0A34695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795337"/>
              <a:ext cx="2057400" cy="103346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E2EB8893-431D-77DE-1203-A5D06248F2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400" y="795337"/>
              <a:ext cx="56605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buSzPct val="60000"/>
              </a:pPr>
              <a:r>
                <a:rPr lang="en-CA" altLang="en-US" sz="1800" b="1" dirty="0">
                  <a:latin typeface="Avenir Book" panose="02000503020000020003" pitchFamily="2" charset="0"/>
                </a:rPr>
                <a:t>SMALL MAMMAL ABUNDANCE DECLINES</a:t>
              </a:r>
              <a:endParaRPr lang="en-CA" altLang="en-US" sz="1800" dirty="0">
                <a:latin typeface="Avenir Book" panose="02000503020000020003" pitchFamily="2" charset="0"/>
              </a:endParaRPr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63B65D0E-D0FC-BDF8-1292-587C960FD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588" y="1276630"/>
              <a:ext cx="561704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buSzPct val="60000"/>
              </a:pPr>
              <a:r>
                <a:rPr lang="en-CA" altLang="en-US" dirty="0">
                  <a:latin typeface="Avenir Book" panose="02000503020000020003" pitchFamily="2" charset="0"/>
                </a:rPr>
                <a:t> </a:t>
              </a:r>
              <a:r>
                <a:rPr lang="en-CA" altLang="en-US" sz="2000" b="1" dirty="0">
                  <a:solidFill>
                    <a:schemeClr val="accent6">
                      <a:lumMod val="75000"/>
                    </a:schemeClr>
                  </a:solidFill>
                  <a:latin typeface="Avenir Book" panose="02000503020000020003" pitchFamily="2" charset="0"/>
                </a:rPr>
                <a:t>&gt;&gt;&gt; SITE-SITE VARIABILITY EXISTS</a:t>
              </a:r>
              <a:endParaRPr lang="en-CA" altLang="en-US" sz="1800" b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F19996-97E0-681B-3AAB-0830DB5A4A6A}"/>
              </a:ext>
            </a:extLst>
          </p:cNvPr>
          <p:cNvGrpSpPr/>
          <p:nvPr/>
        </p:nvGrpSpPr>
        <p:grpSpPr>
          <a:xfrm>
            <a:off x="5127170" y="5196997"/>
            <a:ext cx="5715002" cy="1582738"/>
            <a:chOff x="5127170" y="5196997"/>
            <a:chExt cx="5715002" cy="1582738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id="{7A859E94-7F95-5773-814B-1E9D39BF4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170" y="5196997"/>
              <a:ext cx="2362200" cy="158273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62154249-E47A-2B0D-FB02-207E6098A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6458" y="5445667"/>
              <a:ext cx="3265714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buSzPct val="60000"/>
              </a:pPr>
              <a:r>
                <a:rPr lang="en-CA" altLang="en-US" sz="1800" b="1" dirty="0">
                  <a:latin typeface="Avenir Book" panose="02000503020000020003" pitchFamily="2" charset="0"/>
                </a:rPr>
                <a:t>INCREASING LICHEN MAKES FORESTS FINALLY SUITABLE FOR </a:t>
              </a:r>
              <a:r>
                <a:rPr lang="en-CA" altLang="en-US" sz="1800" b="1" dirty="0">
                  <a:solidFill>
                    <a:schemeClr val="accent6">
                      <a:lumMod val="75000"/>
                    </a:schemeClr>
                  </a:solidFill>
                  <a:latin typeface="Avenir Book" panose="02000503020000020003" pitchFamily="2" charset="0"/>
                </a:rPr>
                <a:t>CARIBOU</a:t>
              </a:r>
              <a:endParaRPr lang="en-CA" altLang="en-US" sz="1800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4AE4FE-4677-C8C3-B33A-201F234513EA}"/>
              </a:ext>
            </a:extLst>
          </p:cNvPr>
          <p:cNvGrpSpPr/>
          <p:nvPr/>
        </p:nvGrpSpPr>
        <p:grpSpPr>
          <a:xfrm>
            <a:off x="152400" y="4111510"/>
            <a:ext cx="11517086" cy="1747838"/>
            <a:chOff x="152400" y="4111510"/>
            <a:chExt cx="11517086" cy="1747838"/>
          </a:xfrm>
        </p:grpSpPr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DF0B2E9F-4322-6086-2E18-D64DF5BF9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111510"/>
              <a:ext cx="2703513" cy="174783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FFE9C76A-FF95-30AE-7CD2-F20FBDEB4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700" y="4306199"/>
              <a:ext cx="873578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buSzPct val="60000"/>
              </a:pPr>
              <a:r>
                <a:rPr lang="en-CA" altLang="en-US" dirty="0">
                  <a:latin typeface="Avenir Book" panose="02000503020000020003" pitchFamily="2" charset="0"/>
                </a:rPr>
                <a:t> </a:t>
              </a:r>
              <a:r>
                <a:rPr lang="en-CA" altLang="en-US" sz="1800" b="1" dirty="0">
                  <a:latin typeface="Avenir Book" panose="02000503020000020003" pitchFamily="2" charset="0"/>
                </a:rPr>
                <a:t>LYNX AND HARES ARE IN HIGH, BUT DECREASING, ABUNDANCE</a:t>
              </a:r>
              <a:endParaRPr lang="en-CA" altLang="en-US" sz="1800" dirty="0">
                <a:latin typeface="Avenir Book" panose="02000503020000020003" pitchFamily="2" charset="0"/>
              </a:endParaRPr>
            </a:p>
          </p:txBody>
        </p:sp>
        <p:sp>
          <p:nvSpPr>
            <p:cNvPr id="21" name="Text Box 17">
              <a:extLst>
                <a:ext uri="{FF2B5EF4-FFF2-40B4-BE49-F238E27FC236}">
                  <a16:creationId xmlns:a16="http://schemas.microsoft.com/office/drawing/2014/main" id="{E0954C14-0ECE-01AA-24FE-B54DBA9F59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900" y="4689707"/>
              <a:ext cx="646225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buSzPct val="60000"/>
              </a:pPr>
              <a:r>
                <a:rPr lang="en-CA" altLang="en-US" sz="1800" b="1" dirty="0">
                  <a:latin typeface="Avenir Book" panose="02000503020000020003" pitchFamily="2" charset="0"/>
                </a:rPr>
                <a:t>WOLVES ARE MODERATELY ABUNDANT</a:t>
              </a:r>
              <a:endParaRPr lang="en-CA" altLang="en-US" sz="1800" dirty="0">
                <a:latin typeface="Avenir Book" panose="02000503020000020003" pitchFamily="2" charset="0"/>
              </a:endParaRPr>
            </a:p>
          </p:txBody>
        </p:sp>
      </p:grpSp>
      <p:pic>
        <p:nvPicPr>
          <p:cNvPr id="22" name="Picture 18">
            <a:extLst>
              <a:ext uri="{FF2B5EF4-FFF2-40B4-BE49-F238E27FC236}">
                <a16:creationId xmlns:a16="http://schemas.microsoft.com/office/drawing/2014/main" id="{00BB156E-743A-15F5-12C5-15E25A054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718" y="0"/>
            <a:ext cx="3885282" cy="25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1B0AA055-7C06-D462-6E83-6CBDDC38F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86150"/>
            <a:ext cx="90840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CA" altLang="en-US" sz="2800" b="1" i="1" dirty="0">
                <a:latin typeface="Avenir Book" panose="02000503020000020003" pitchFamily="2" charset="0"/>
              </a:rPr>
              <a:t>AGGRADATION STAGE: 26-75 YEARS POST FIRE</a:t>
            </a:r>
            <a:endParaRPr lang="en-CA" altLang="en-US" sz="2800" dirty="0">
              <a:latin typeface="Avenir Book" panose="02000503020000020003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E48F5D-5DA4-8A45-56C5-37BF33B459C6}"/>
              </a:ext>
            </a:extLst>
          </p:cNvPr>
          <p:cNvGrpSpPr/>
          <p:nvPr/>
        </p:nvGrpSpPr>
        <p:grpSpPr>
          <a:xfrm>
            <a:off x="228600" y="2113302"/>
            <a:ext cx="8489939" cy="1731963"/>
            <a:chOff x="228600" y="2113302"/>
            <a:chExt cx="8489939" cy="1731963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8B411A99-4907-4B93-337C-B7A429EF8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113302"/>
              <a:ext cx="2185988" cy="173196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814780C6-E674-7B46-BF6A-85A4E0DC7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0139" y="2477547"/>
              <a:ext cx="62484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buSzPct val="60000"/>
              </a:pPr>
              <a:r>
                <a:rPr lang="en-CA" altLang="en-US" dirty="0">
                  <a:latin typeface="Avenir Book" panose="02000503020000020003" pitchFamily="2" charset="0"/>
                </a:rPr>
                <a:t> </a:t>
              </a:r>
              <a:r>
                <a:rPr lang="en-CA" altLang="en-US" sz="1800" b="1" dirty="0">
                  <a:latin typeface="Avenir Book" panose="02000503020000020003" pitchFamily="2" charset="0"/>
                </a:rPr>
                <a:t>BATS AND SQUIRRELS INCREASE IN ABUNDANCE</a:t>
              </a:r>
              <a:endParaRPr lang="en-CA" altLang="en-US" sz="1800" dirty="0">
                <a:latin typeface="Avenir Book" panose="02000503020000020003" pitchFamily="2" charset="0"/>
              </a:endParaRPr>
            </a:p>
          </p:txBody>
        </p:sp>
        <p:sp>
          <p:nvSpPr>
            <p:cNvPr id="3" name="Text Box 7">
              <a:extLst>
                <a:ext uri="{FF2B5EF4-FFF2-40B4-BE49-F238E27FC236}">
                  <a16:creationId xmlns:a16="http://schemas.microsoft.com/office/drawing/2014/main" id="{5C6AB20C-7B3B-F1A0-0615-6492B27CF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1942" y="2874657"/>
              <a:ext cx="561704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buSzPct val="60000"/>
              </a:pPr>
              <a:r>
                <a:rPr lang="en-CA" altLang="en-US" dirty="0">
                  <a:latin typeface="Avenir Book" panose="02000503020000020003" pitchFamily="2" charset="0"/>
                </a:rPr>
                <a:t> </a:t>
              </a:r>
              <a:r>
                <a:rPr lang="en-CA" altLang="en-US" sz="2000" b="1" dirty="0">
                  <a:solidFill>
                    <a:schemeClr val="accent6">
                      <a:lumMod val="75000"/>
                    </a:schemeClr>
                  </a:solidFill>
                  <a:latin typeface="Avenir Book" panose="02000503020000020003" pitchFamily="2" charset="0"/>
                </a:rPr>
                <a:t>&gt;&gt;&gt; SITE-SITE VARIABILITY EXISTS</a:t>
              </a:r>
              <a:endParaRPr lang="en-CA" altLang="en-US" sz="1800" b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future is uncertain for our last old-growth boreal forests">
            <a:extLst>
              <a:ext uri="{FF2B5EF4-FFF2-40B4-BE49-F238E27FC236}">
                <a16:creationId xmlns:a16="http://schemas.microsoft.com/office/drawing/2014/main" id="{E19F66B1-AE57-3C29-263A-5C0B8F6D7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F2CD7AA1-09D7-6EB8-2939-2D5E73EA9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28" y="5189537"/>
            <a:ext cx="2286000" cy="15097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3">
            <a:extLst>
              <a:ext uri="{FF2B5EF4-FFF2-40B4-BE49-F238E27FC236}">
                <a16:creationId xmlns:a16="http://schemas.microsoft.com/office/drawing/2014/main" id="{62466216-D2D1-B4E5-CC68-BF835331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" y="1031726"/>
            <a:ext cx="2098675" cy="2301875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1D5822DF-EB24-E0C6-744A-CDD8A30B9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9" y="184150"/>
            <a:ext cx="1087349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CA" altLang="en-US" sz="2800" b="1" dirty="0">
                <a:latin typeface="Avenir Book" panose="02000503020000020003" pitchFamily="2" charset="0"/>
              </a:rPr>
              <a:t>MATURE / OLD GROWTH STAGES: 76-125+ YEARS POST FIRE</a:t>
            </a:r>
            <a:endParaRPr lang="en-CA" altLang="en-US" sz="2800" dirty="0">
              <a:latin typeface="Avenir Book" panose="02000503020000020003" pitchFamily="2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7B62742E-2718-B073-32FB-B849B2204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4" y="5189537"/>
            <a:ext cx="2487613" cy="1651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47ED3D70-F979-AB12-8480-93CD37E35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06" y="960629"/>
            <a:ext cx="2438400" cy="1854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3D1F6BF4-5EEE-7581-A569-8877E5F47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006" y="3143841"/>
            <a:ext cx="2286000" cy="350067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BAB90AA7-AF6D-5412-117D-A505F4B0A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20" y="2428081"/>
            <a:ext cx="2643188" cy="20018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7BD8B4F1-959B-D89F-A13E-1A4856319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414" y="5003799"/>
            <a:ext cx="2971800" cy="18367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213B8298-B314-C0D6-01F5-B6DA75C31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28" y="2182663"/>
            <a:ext cx="2425700" cy="214630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87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428</Words>
  <Application>Microsoft Macintosh PowerPoint</Application>
  <PresentationFormat>Widescreen</PresentationFormat>
  <Paragraphs>62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Avenir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Fisher</dc:creator>
  <cp:lastModifiedBy>Jason Fisher</cp:lastModifiedBy>
  <cp:revision>31</cp:revision>
  <dcterms:created xsi:type="dcterms:W3CDTF">2024-03-04T18:00:50Z</dcterms:created>
  <dcterms:modified xsi:type="dcterms:W3CDTF">2024-03-14T03:16:56Z</dcterms:modified>
</cp:coreProperties>
</file>